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51"/>
  </p:notesMasterIdLst>
  <p:sldIdLst>
    <p:sldId id="256" r:id="rId2"/>
    <p:sldId id="385" r:id="rId3"/>
    <p:sldId id="404" r:id="rId4"/>
    <p:sldId id="386" r:id="rId5"/>
    <p:sldId id="387" r:id="rId6"/>
    <p:sldId id="388" r:id="rId7"/>
    <p:sldId id="405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6" r:id="rId23"/>
    <p:sldId id="407" r:id="rId24"/>
    <p:sldId id="408" r:id="rId25"/>
    <p:sldId id="331" r:id="rId26"/>
    <p:sldId id="332" r:id="rId27"/>
    <p:sldId id="333" r:id="rId28"/>
    <p:sldId id="334" r:id="rId29"/>
    <p:sldId id="348" r:id="rId30"/>
    <p:sldId id="335" r:id="rId31"/>
    <p:sldId id="336" r:id="rId32"/>
    <p:sldId id="339" r:id="rId33"/>
    <p:sldId id="338" r:id="rId34"/>
    <p:sldId id="293" r:id="rId35"/>
    <p:sldId id="342" r:id="rId36"/>
    <p:sldId id="343" r:id="rId37"/>
    <p:sldId id="344" r:id="rId38"/>
    <p:sldId id="346" r:id="rId39"/>
    <p:sldId id="345" r:id="rId40"/>
    <p:sldId id="294" r:id="rId41"/>
    <p:sldId id="296" r:id="rId42"/>
    <p:sldId id="298" r:id="rId43"/>
    <p:sldId id="300" r:id="rId44"/>
    <p:sldId id="301" r:id="rId45"/>
    <p:sldId id="409" r:id="rId46"/>
    <p:sldId id="410" r:id="rId47"/>
    <p:sldId id="411" r:id="rId48"/>
    <p:sldId id="412" r:id="rId49"/>
    <p:sldId id="413" r:id="rId50"/>
  </p:sldIdLst>
  <p:sldSz cx="9144000" cy="6858000" type="screen4x3"/>
  <p:notesSz cx="7077075" cy="9345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8" autoAdjust="0"/>
    <p:restoredTop sz="94675" autoAdjust="0"/>
  </p:normalViewPr>
  <p:slideViewPr>
    <p:cSldViewPr>
      <p:cViewPr varScale="1">
        <p:scale>
          <a:sx n="70" d="100"/>
          <a:sy n="70" d="100"/>
        </p:scale>
        <p:origin x="-149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9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6733" cy="46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9" tIns="46920" rIns="93839" bIns="469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8705" y="0"/>
            <a:ext cx="3066733" cy="46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9" tIns="46920" rIns="93839" bIns="469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1738" y="700088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7708" y="4439166"/>
            <a:ext cx="5661660" cy="420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9" tIns="46920" rIns="93839" bIns="469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6711"/>
            <a:ext cx="3066733" cy="46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9" tIns="46920" rIns="93839" bIns="469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8705" y="8876711"/>
            <a:ext cx="3066733" cy="46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39" tIns="46920" rIns="93839" bIns="469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89C40EE-4F9A-480E-AB1D-4C38296E8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556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39EB3C-B8DE-43AF-9286-F5BDF174F2E8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606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G0" fmla="+- 12083 0 0"/>
                <a:gd name="G1" fmla="+- -3200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44083" y="2368"/>
                </a:cxn>
                <a:cxn ang="0">
                  <a:pos x="64000" y="32000"/>
                </a:cxn>
                <a:cxn ang="0">
                  <a:pos x="44083" y="61631"/>
                </a:cxn>
                <a:cxn ang="0">
                  <a:pos x="44083" y="61631"/>
                </a:cxn>
                <a:cxn ang="0">
                  <a:pos x="44082" y="61631"/>
                </a:cxn>
                <a:cxn ang="0">
                  <a:pos x="44083" y="61632"/>
                </a:cxn>
                <a:cxn ang="0">
                  <a:pos x="44083" y="2368"/>
                </a:cxn>
                <a:cxn ang="0">
                  <a:pos x="44082" y="2368"/>
                </a:cxn>
                <a:cxn ang="0">
                  <a:pos x="44083" y="2368"/>
                </a:cxn>
              </a:cxnLst>
              <a:rect l="T13" t="T15" r="T17" b="T19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G0" fmla="+- 18994 0 0"/>
                <a:gd name="G1" fmla="+- -30013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50994" y="6246"/>
                </a:cxn>
                <a:cxn ang="0">
                  <a:pos x="64000" y="32000"/>
                </a:cxn>
                <a:cxn ang="0">
                  <a:pos x="50994" y="57753"/>
                </a:cxn>
                <a:cxn ang="0">
                  <a:pos x="50994" y="57753"/>
                </a:cxn>
                <a:cxn ang="0">
                  <a:pos x="50993" y="57753"/>
                </a:cxn>
                <a:cxn ang="0">
                  <a:pos x="50994" y="57754"/>
                </a:cxn>
                <a:cxn ang="0">
                  <a:pos x="50994" y="6246"/>
                </a:cxn>
                <a:cxn ang="0">
                  <a:pos x="50993" y="6246"/>
                </a:cxn>
                <a:cxn ang="0">
                  <a:pos x="50994" y="6246"/>
                </a:cxn>
              </a:cxnLst>
              <a:rect l="T13" t="T15" r="T17" b="T19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  <p:sp>
        <p:nvSpPr>
          <p:cNvPr id="2765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D8374-67A3-4C64-9F27-FCFE4DFD1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570CA-29E3-46B1-A532-C79BF830DB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6C7CB-A76F-4DCE-8072-C7F784E25B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4FF34-D880-47D7-88DD-3915C63E05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921AE-5D55-4546-90C0-860A916915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AFCB7-CDE6-4244-838A-D6A237BEA2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700102-86CD-4156-B6AC-2C779159E3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2889DF-75B8-4738-8EBC-2F91DC7BB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CCE4CE-51D7-4AEA-94A2-8B8056997F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84FDFE-9F72-4422-B981-6F97A3120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52404-29AD-4BB7-B7B4-6F010BEF9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26627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G0" fmla="+- 18296 0 0"/>
                <a:gd name="G1" fmla="+- -30880 0 0"/>
                <a:gd name="G2" fmla="+- 31512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50296" y="5746"/>
                </a:cxn>
                <a:cxn ang="0">
                  <a:pos x="64000" y="32000"/>
                </a:cxn>
                <a:cxn ang="0">
                  <a:pos x="50296" y="58253"/>
                </a:cxn>
                <a:cxn ang="0">
                  <a:pos x="50296" y="58253"/>
                </a:cxn>
                <a:cxn ang="0">
                  <a:pos x="50295" y="58253"/>
                </a:cxn>
                <a:cxn ang="0">
                  <a:pos x="50296" y="58254"/>
                </a:cxn>
                <a:cxn ang="0">
                  <a:pos x="50296" y="5746"/>
                </a:cxn>
                <a:cxn ang="0">
                  <a:pos x="50295" y="5746"/>
                </a:cxn>
                <a:cxn ang="0">
                  <a:pos x="50296" y="5746"/>
                </a:cxn>
              </a:cxnLst>
              <a:rect l="T13" t="T15" r="T17" b="T19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26628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G0" fmla="+- 18077 0 0"/>
                <a:gd name="G1" fmla="+- -30880 0 0"/>
                <a:gd name="G2" fmla="+- 32000 0 0"/>
                <a:gd name="T0" fmla="*/ 32000 32000  1"/>
                <a:gd name="T1" fmla="*/ G0 G0  1"/>
                <a:gd name="T2" fmla="+- 0 T0 T1"/>
                <a:gd name="T3" fmla="sqrt T2"/>
                <a:gd name="G3" fmla="*/ 32000 T3 32000"/>
                <a:gd name="T4" fmla="*/ 32000 32000  1"/>
                <a:gd name="T5" fmla="*/ G1 G1  1"/>
                <a:gd name="T6" fmla="+- 0 T4 T5"/>
                <a:gd name="T7" fmla="sqrt T6"/>
                <a:gd name="G4" fmla="*/ 32000 T7 32000"/>
                <a:gd name="T8" fmla="*/ 32000 32000  1"/>
                <a:gd name="T9" fmla="*/ G2 G2  1"/>
                <a:gd name="T10" fmla="+- 0 T8 T9"/>
                <a:gd name="T11" fmla="sqrt T10"/>
                <a:gd name="G5" fmla="*/ 32000 T11 32000"/>
                <a:gd name="G6" fmla="+- 0 0 G3"/>
                <a:gd name="G7" fmla="+- 0 0 G4"/>
                <a:gd name="G8" fmla="+- 0 0 G5"/>
                <a:gd name="G9" fmla="+- 0 G4 G0"/>
                <a:gd name="G10" fmla="?: G9 G4 G0"/>
                <a:gd name="G11" fmla="?: G9 G1 G6"/>
                <a:gd name="G12" fmla="+- 0 G5 G0"/>
                <a:gd name="G13" fmla="?: G12 G5 G0"/>
                <a:gd name="G14" fmla="?: G12 G2 G3"/>
                <a:gd name="G15" fmla="+- G11 0 1"/>
                <a:gd name="G16" fmla="+- G14 1 0"/>
                <a:gd name="G17" fmla="+- 0 G14 G3"/>
                <a:gd name="G18" fmla="?: G17 G8 G13"/>
                <a:gd name="G19" fmla="?: G17 G0 G13"/>
                <a:gd name="G20" fmla="?: G17 G3 G16"/>
                <a:gd name="G21" fmla="+- 0 G6 G11"/>
                <a:gd name="G22" fmla="?: G21 G7 G10"/>
                <a:gd name="G23" fmla="?: G21 G0 G10"/>
                <a:gd name="G24" fmla="?: G21 G6 G15"/>
                <a:gd name="G25" fmla="min G10 G13"/>
                <a:gd name="G26" fmla="max G8 G7"/>
                <a:gd name="G27" fmla="max G26 G0"/>
                <a:gd name="T12" fmla="+- 0 G27 -32000"/>
                <a:gd name="T13" fmla="*/ T12 w 64000"/>
                <a:gd name="T14" fmla="+- 0 G11 -32000"/>
                <a:gd name="T15" fmla="*/ G11 h 64000"/>
                <a:gd name="T16" fmla="+- 0 G25 -32000"/>
                <a:gd name="T17" fmla="*/ T16 w 64000"/>
                <a:gd name="T18" fmla="+- 0 G14 -32000"/>
                <a:gd name="T19" fmla="*/ G14 h 64000"/>
              </a:gdLst>
              <a:ahLst/>
              <a:cxnLst>
                <a:cxn ang="0">
                  <a:pos x="50077" y="5595"/>
                </a:cxn>
                <a:cxn ang="0">
                  <a:pos x="64000" y="32000"/>
                </a:cxn>
                <a:cxn ang="0">
                  <a:pos x="50077" y="58404"/>
                </a:cxn>
                <a:cxn ang="0">
                  <a:pos x="50077" y="58404"/>
                </a:cxn>
                <a:cxn ang="0">
                  <a:pos x="50076" y="58404"/>
                </a:cxn>
                <a:cxn ang="0">
                  <a:pos x="50077" y="58405"/>
                </a:cxn>
                <a:cxn ang="0">
                  <a:pos x="50077" y="5595"/>
                </a:cxn>
                <a:cxn ang="0">
                  <a:pos x="50076" y="5595"/>
                </a:cxn>
                <a:cxn ang="0">
                  <a:pos x="50077" y="5595"/>
                </a:cxn>
              </a:cxnLst>
              <a:rect l="T13" t="T15" r="T17" b="T19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6629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3072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24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3CA0CF0-5E95-49C2-B5C6-3251CAB02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3" r:id="rId2"/>
    <p:sldLayoutId id="2147483682" r:id="rId3"/>
    <p:sldLayoutId id="2147483681" r:id="rId4"/>
    <p:sldLayoutId id="2147483680" r:id="rId5"/>
    <p:sldLayoutId id="2147483679" r:id="rId6"/>
    <p:sldLayoutId id="2147483678" r:id="rId7"/>
    <p:sldLayoutId id="2147483677" r:id="rId8"/>
    <p:sldLayoutId id="2147483676" r:id="rId9"/>
    <p:sldLayoutId id="2147483675" r:id="rId10"/>
    <p:sldLayoutId id="214748367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¡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5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Char char="¡"/>
        <a:defRPr sz="22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9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0G1yslM5rc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slideLayout" Target="../slideLayouts/slideLayout6.xml"/><Relationship Id="rId7" Type="http://schemas.openxmlformats.org/officeDocument/2006/relationships/oleObject" Target="../embeddings/oleObject3.bin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11" Type="http://schemas.openxmlformats.org/officeDocument/2006/relationships/image" Target="../media/image88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4.png"/><Relationship Id="rId4" Type="http://schemas.openxmlformats.org/officeDocument/2006/relationships/image" Target="../media/image8.wmf"/><Relationship Id="rId9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>Perception in the Presence of Uncertainty </a:t>
            </a:r>
            <a:r>
              <a:rPr lang="en-US" sz="3600" dirty="0" smtClean="0"/>
              <a:t>II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Lecture </a:t>
            </a:r>
            <a:r>
              <a:rPr lang="en-US" smtClean="0"/>
              <a:t>09-02</a:t>
            </a:r>
            <a:endParaRPr lang="en-US" dirty="0" smtClean="0"/>
          </a:p>
          <a:p>
            <a:pPr eaLnBrk="1" hangingPunct="1"/>
            <a:r>
              <a:rPr lang="en-US" dirty="0" smtClean="0"/>
              <a:t>RBE500</a:t>
            </a:r>
          </a:p>
          <a:p>
            <a:pPr eaLnBrk="1" hangingPunct="1"/>
            <a:r>
              <a:rPr lang="en-US" dirty="0" smtClean="0"/>
              <a:t>Prof. J. Center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0776CCF-B078-468A-A386-23CC3CE2A6BF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Localization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Evaluating at every grid cell is too computationally expensive.</a:t>
            </a:r>
          </a:p>
          <a:p>
            <a:r>
              <a:rPr lang="en-US" sz="2400" dirty="0" smtClean="0"/>
              <a:t>Fixes:</a:t>
            </a:r>
            <a:endParaRPr lang="en-US" sz="2400" dirty="0"/>
          </a:p>
          <a:p>
            <a:pPr lvl="1"/>
            <a:r>
              <a:rPr lang="en-US" sz="2200" dirty="0" smtClean="0"/>
              <a:t>Precompute and cache motion and sensor models at all cells then do table look up.</a:t>
            </a:r>
          </a:p>
          <a:p>
            <a:pPr lvl="1"/>
            <a:r>
              <a:rPr lang="en-US" sz="2200" dirty="0" smtClean="0"/>
              <a:t>If prior localization is good enough, compute motion and sensor models only for local cells.</a:t>
            </a:r>
          </a:p>
          <a:p>
            <a:pPr lvl="1"/>
            <a:r>
              <a:rPr lang="en-US" sz="2200" dirty="0" smtClean="0"/>
              <a:t>Use lower frequency motion updates and selective sensor processing.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386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Localization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Localization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Most widely-used localization method.</a:t>
            </a:r>
          </a:p>
          <a:p>
            <a:r>
              <a:rPr lang="en-US" sz="2800" dirty="0" smtClean="0"/>
              <a:t>Can solve global localization as well as tracking problems.</a:t>
            </a:r>
          </a:p>
          <a:p>
            <a:r>
              <a:rPr lang="en-US" sz="2800" dirty="0" smtClean="0"/>
              <a:t>Uses particle filtering methods. </a:t>
            </a:r>
          </a:p>
          <a:p>
            <a:pPr lvl="1"/>
            <a:r>
              <a:rPr lang="en-US" sz="2400" dirty="0" smtClean="0"/>
              <a:t>Samples propagated through motion model. Then weighted by sensor model.</a:t>
            </a:r>
          </a:p>
          <a:p>
            <a:pPr lvl="1"/>
            <a:r>
              <a:rPr lang="en-US" sz="2400" dirty="0" smtClean="0"/>
              <a:t>New samples created by resampling.</a:t>
            </a:r>
          </a:p>
          <a:p>
            <a:pPr marL="457200" lvl="1" indent="0">
              <a:buNone/>
            </a:pPr>
            <a:r>
              <a:rPr lang="en-US" sz="2000" u="sng" dirty="0">
                <a:hlinkClick r:id="rId2"/>
              </a:rPr>
              <a:t>https://www.youtube.com/watch?v=H0G1yslM5rc</a:t>
            </a:r>
            <a:endParaRPr lang="en-US" sz="2000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60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Monte Carlo Properties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/>
                  <a:t>Uses a large number of samples to model belief. Generally, the more the better.</a:t>
                </a:r>
              </a:p>
              <a:p>
                <a:r>
                  <a:rPr lang="en-US" sz="2800" dirty="0" smtClean="0"/>
                  <a:t>Computations scale linearly with the number of particles.</a:t>
                </a:r>
              </a:p>
              <a:p>
                <a:r>
                  <a:rPr lang="en-US" sz="2800" dirty="0" smtClean="0"/>
                  <a:t>Samples must be limited if motion or sensor models are expensive to compute. (Less and less a problem.)</a:t>
                </a:r>
              </a:p>
              <a:p>
                <a:r>
                  <a:rPr lang="en-US" sz="2800" dirty="0" smtClean="0"/>
                  <a:t>Scan-base localization video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endParaRPr lang="en-US" sz="280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51" t="-1481" r="-2419" b="-5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659238"/>
              </p:ext>
            </p:extLst>
          </p:nvPr>
        </p:nvGraphicFramePr>
        <p:xfrm>
          <a:off x="7391400" y="5486400"/>
          <a:ext cx="11049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Packager Shell Object" showAsIcon="1" r:id="rId4" imgW="1105200" imgH="685800" progId="Package">
                  <p:embed/>
                </p:oleObj>
              </mc:Choice>
              <mc:Fallback>
                <p:oleObj name="Packager Shell Object" showAsIcon="1" r:id="rId4" imgW="110520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1400" y="5486400"/>
                        <a:ext cx="11049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360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Localization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Particle Starvation (Depletion) – Particles group together to soon around the wrong state.</a:t>
            </a:r>
          </a:p>
          <a:p>
            <a:r>
              <a:rPr lang="en-US" sz="2400" dirty="0" smtClean="0"/>
              <a:t>Solved by adding additional randomly selected samples.</a:t>
            </a:r>
          </a:p>
          <a:p>
            <a:pPr lvl="1"/>
            <a:r>
              <a:rPr lang="en-US" sz="2400" dirty="0" smtClean="0"/>
              <a:t>Work backwards from current measurement to add points. Often not feasible because hard to compute.</a:t>
            </a:r>
          </a:p>
          <a:p>
            <a:pPr lvl="1"/>
            <a:r>
              <a:rPr lang="en-US" sz="2400" dirty="0" smtClean="0"/>
              <a:t> Add about 5% of random samples.</a:t>
            </a:r>
          </a:p>
          <a:p>
            <a:pPr lvl="1"/>
            <a:r>
              <a:rPr lang="en-US" sz="2400" dirty="0" smtClean="0"/>
              <a:t>“Fuzz up” sensor and motion models.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89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Kullback-Leibler</a:t>
            </a:r>
            <a:r>
              <a:rPr lang="en-US" dirty="0" smtClean="0"/>
              <a:t> Divergence </a:t>
            </a:r>
            <a:r>
              <a:rPr lang="en-US" dirty="0"/>
              <a:t>(</a:t>
            </a:r>
            <a:r>
              <a:rPr lang="en-US" dirty="0" smtClean="0"/>
              <a:t>KLD)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Adapts the number of samples as the more knowledge is gained.</a:t>
            </a:r>
          </a:p>
          <a:p>
            <a:r>
              <a:rPr lang="en-US" sz="2800" dirty="0" smtClean="0"/>
              <a:t>Uses weighted samples without resampling</a:t>
            </a:r>
          </a:p>
          <a:p>
            <a:r>
              <a:rPr lang="en-US" sz="2800" dirty="0" smtClean="0"/>
              <a:t>Uses a histogram to measure the spread of the samples.</a:t>
            </a:r>
          </a:p>
          <a:p>
            <a:r>
              <a:rPr lang="en-US" sz="2800" dirty="0" smtClean="0"/>
              <a:t>Fairly complicated implementation. Justification depend on the problem.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404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 in Dynamic Environments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are a problem!</a:t>
            </a:r>
          </a:p>
          <a:p>
            <a:r>
              <a:rPr lang="en-US" dirty="0" smtClean="0"/>
              <a:t>Unexpected movement of objects present a problem.</a:t>
            </a:r>
          </a:p>
          <a:p>
            <a:r>
              <a:rPr lang="en-US" dirty="0" smtClean="0"/>
              <a:t>Solution is to use a mixture model for sensor errors.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81162" y="4343400"/>
                <a:ext cx="662940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 smtClean="0">
                    <a:latin typeface="Cambria Math"/>
                  </a:rPr>
                  <a:t>The mixture model for the sensor  takes the form</a:t>
                </a:r>
              </a:p>
              <a:p>
                <a:r>
                  <a:rPr lang="en-US" sz="2800" b="0" dirty="0" smtClean="0"/>
                  <a:t>	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</a:rPr>
                      <m:t>𝒑</m:t>
                    </m:r>
                    <m:d>
                      <m:dPr>
                        <m:ctrlPr>
                          <a:rPr lang="en-US" sz="2800" b="1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/>
                          </a:rPr>
                          <m:t>𝒛</m:t>
                        </m:r>
                        <m:r>
                          <a:rPr lang="en-US" sz="2800" b="1" i="1" smtClean="0">
                            <a:latin typeface="Cambria Math"/>
                          </a:rPr>
                          <m:t>|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sz="2800" b="1" i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b="1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 smtClean="0">
                            <a:latin typeface="Cambria Math"/>
                          </a:rPr>
                          <m:t>𝒊</m:t>
                        </m:r>
                        <m:r>
                          <a:rPr lang="en-US" sz="2800" b="1" i="1" smtClean="0">
                            <a:latin typeface="Cambria Math"/>
                          </a:rPr>
                          <m:t>=</m:t>
                        </m:r>
                        <m:r>
                          <a:rPr lang="en-US" sz="2800" b="1" i="1" smtClean="0"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2800" b="1" i="1" smtClean="0">
                            <a:latin typeface="Cambria Math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sz="2800" b="1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𝒛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𝒙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sz="2800" b="1" i="1" smtClean="0">
                                <a:latin typeface="Cambria Math"/>
                              </a:rPr>
                              <m:t>𝒎</m:t>
                            </m:r>
                          </m:e>
                        </m:d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162" y="4343400"/>
                <a:ext cx="6629400" cy="1384995"/>
              </a:xfrm>
              <a:prstGeom prst="rect">
                <a:avLst/>
              </a:prstGeom>
              <a:blipFill rotWithShape="1">
                <a:blip r:embed="rId2"/>
                <a:stretch>
                  <a:fillRect l="-1932" t="-4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8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C8428BD-33D2-4347-8D7E-8ABFE47CDD64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Beam-based Proximity Model</a:t>
            </a:r>
          </a:p>
        </p:txBody>
      </p:sp>
      <p:sp>
        <p:nvSpPr>
          <p:cNvPr id="10244" name="Text Box 8"/>
          <p:cNvSpPr txBox="1">
            <a:spLocks noChangeArrowheads="1"/>
          </p:cNvSpPr>
          <p:nvPr/>
        </p:nvSpPr>
        <p:spPr bwMode="auto">
          <a:xfrm>
            <a:off x="787400" y="1293813"/>
            <a:ext cx="317182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chemeClr val="folHlink"/>
                </a:solidFill>
              </a:rPr>
              <a:t>Measurement noise</a:t>
            </a:r>
          </a:p>
        </p:txBody>
      </p:sp>
      <p:grpSp>
        <p:nvGrpSpPr>
          <p:cNvPr id="1049625" name="Group 25"/>
          <p:cNvGrpSpPr>
            <a:grpSpLocks/>
          </p:cNvGrpSpPr>
          <p:nvPr/>
        </p:nvGrpSpPr>
        <p:grpSpPr bwMode="auto">
          <a:xfrm>
            <a:off x="601663" y="1809750"/>
            <a:ext cx="3697287" cy="2525713"/>
            <a:chOff x="379" y="1140"/>
            <a:chExt cx="2329" cy="1591"/>
          </a:xfrm>
        </p:grpSpPr>
        <p:pic>
          <p:nvPicPr>
            <p:cNvPr id="10254" name="Picture 3" descr="fhi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" y="1140"/>
              <a:ext cx="2208" cy="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5" name="Text Box 12"/>
            <p:cNvSpPr txBox="1">
              <a:spLocks noChangeArrowheads="1"/>
            </p:cNvSpPr>
            <p:nvPr/>
          </p:nvSpPr>
          <p:spPr bwMode="auto">
            <a:xfrm>
              <a:off x="1261" y="2492"/>
              <a:ext cx="3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i="1"/>
                <a:t>z</a:t>
              </a:r>
              <a:r>
                <a:rPr lang="en-US" altLang="en-US" sz="2000" i="1" baseline="-25000"/>
                <a:t>exp</a:t>
              </a:r>
              <a:endParaRPr lang="en-US" altLang="en-US" sz="2000" i="1"/>
            </a:p>
          </p:txBody>
        </p:sp>
        <p:sp>
          <p:nvSpPr>
            <p:cNvPr id="10256" name="Text Box 13"/>
            <p:cNvSpPr txBox="1">
              <a:spLocks noChangeArrowheads="1"/>
            </p:cNvSpPr>
            <p:nvPr/>
          </p:nvSpPr>
          <p:spPr bwMode="auto">
            <a:xfrm>
              <a:off x="2283" y="2500"/>
              <a:ext cx="4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i="1"/>
                <a:t>z</a:t>
              </a:r>
              <a:r>
                <a:rPr lang="en-US" altLang="en-US" sz="2000" i="1" baseline="-25000"/>
                <a:t>max</a:t>
              </a:r>
              <a:endParaRPr lang="en-US" altLang="en-US" sz="2000" i="1"/>
            </a:p>
          </p:txBody>
        </p:sp>
        <p:sp>
          <p:nvSpPr>
            <p:cNvPr id="10257" name="Text Box 14"/>
            <p:cNvSpPr txBox="1">
              <a:spLocks noChangeArrowheads="1"/>
            </p:cNvSpPr>
            <p:nvPr/>
          </p:nvSpPr>
          <p:spPr bwMode="auto">
            <a:xfrm>
              <a:off x="379" y="2500"/>
              <a:ext cx="2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/>
                <a:t>0</a:t>
              </a:r>
            </a:p>
          </p:txBody>
        </p:sp>
      </p:grpSp>
      <p:graphicFrame>
        <p:nvGraphicFramePr>
          <p:cNvPr id="1049617" name="Object 17"/>
          <p:cNvGraphicFramePr>
            <a:graphicFrameLocks noChangeAspect="1"/>
          </p:cNvGraphicFramePr>
          <p:nvPr/>
        </p:nvGraphicFramePr>
        <p:xfrm>
          <a:off x="550863" y="4784725"/>
          <a:ext cx="37560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5" imgW="1981200" imgH="482600" progId="Equation.3">
                  <p:embed/>
                </p:oleObj>
              </mc:Choice>
              <mc:Fallback>
                <p:oleObj name="Equation" r:id="rId5" imgW="1981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4784725"/>
                        <a:ext cx="3756025" cy="9144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9618" name="Object 18"/>
          <p:cNvGraphicFramePr>
            <a:graphicFrameLocks noChangeAspect="1"/>
          </p:cNvGraphicFramePr>
          <p:nvPr/>
        </p:nvGraphicFramePr>
        <p:xfrm>
          <a:off x="4610100" y="4772025"/>
          <a:ext cx="45275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7" imgW="2387600" imgH="482600" progId="Equation.3">
                  <p:embed/>
                </p:oleObj>
              </mc:Choice>
              <mc:Fallback>
                <p:oleObj name="Equation" r:id="rId7" imgW="2387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100" y="4772025"/>
                        <a:ext cx="4527550" cy="9144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9611" name="Text Box 11"/>
          <p:cNvSpPr txBox="1">
            <a:spLocks noChangeArrowheads="1"/>
          </p:cNvSpPr>
          <p:nvPr/>
        </p:nvSpPr>
        <p:spPr bwMode="auto">
          <a:xfrm>
            <a:off x="4821238" y="1293813"/>
            <a:ext cx="351472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chemeClr val="folHlink"/>
                </a:solidFill>
              </a:rPr>
              <a:t>Unexpected obstacles</a:t>
            </a:r>
          </a:p>
        </p:txBody>
      </p:sp>
      <p:grpSp>
        <p:nvGrpSpPr>
          <p:cNvPr id="1049629" name="Group 29"/>
          <p:cNvGrpSpPr>
            <a:grpSpLocks/>
          </p:cNvGrpSpPr>
          <p:nvPr/>
        </p:nvGrpSpPr>
        <p:grpSpPr bwMode="auto">
          <a:xfrm>
            <a:off x="5021263" y="1811338"/>
            <a:ext cx="3240087" cy="2562225"/>
            <a:chOff x="3163" y="1117"/>
            <a:chExt cx="2041" cy="1614"/>
          </a:xfrm>
        </p:grpSpPr>
        <p:sp>
          <p:nvSpPr>
            <p:cNvPr id="10250" name="Text Box 19"/>
            <p:cNvSpPr txBox="1">
              <a:spLocks noChangeArrowheads="1"/>
            </p:cNvSpPr>
            <p:nvPr/>
          </p:nvSpPr>
          <p:spPr bwMode="auto">
            <a:xfrm>
              <a:off x="4045" y="2492"/>
              <a:ext cx="3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i="1"/>
                <a:t>z</a:t>
              </a:r>
              <a:r>
                <a:rPr lang="en-US" altLang="en-US" sz="2000" i="1" baseline="-25000"/>
                <a:t>exp</a:t>
              </a:r>
              <a:endParaRPr lang="en-US" altLang="en-US" sz="2000" i="1"/>
            </a:p>
          </p:txBody>
        </p:sp>
        <p:sp>
          <p:nvSpPr>
            <p:cNvPr id="10251" name="Text Box 20"/>
            <p:cNvSpPr txBox="1">
              <a:spLocks noChangeArrowheads="1"/>
            </p:cNvSpPr>
            <p:nvPr/>
          </p:nvSpPr>
          <p:spPr bwMode="auto">
            <a:xfrm>
              <a:off x="4779" y="2500"/>
              <a:ext cx="4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i="1"/>
                <a:t>z</a:t>
              </a:r>
              <a:r>
                <a:rPr lang="en-US" altLang="en-US" sz="2000" i="1" baseline="-25000"/>
                <a:t>max</a:t>
              </a:r>
              <a:endParaRPr lang="en-US" altLang="en-US" sz="2000" i="1"/>
            </a:p>
          </p:txBody>
        </p:sp>
        <p:sp>
          <p:nvSpPr>
            <p:cNvPr id="10252" name="Text Box 21"/>
            <p:cNvSpPr txBox="1">
              <a:spLocks noChangeArrowheads="1"/>
            </p:cNvSpPr>
            <p:nvPr/>
          </p:nvSpPr>
          <p:spPr bwMode="auto">
            <a:xfrm>
              <a:off x="3163" y="2500"/>
              <a:ext cx="2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/>
                <a:t>0</a:t>
              </a:r>
            </a:p>
          </p:txBody>
        </p:sp>
        <p:pic>
          <p:nvPicPr>
            <p:cNvPr id="10253" name="Picture 28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" y="1117"/>
              <a:ext cx="1972" cy="1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518432" y="2575650"/>
                <a:ext cx="7353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432" y="2575650"/>
                <a:ext cx="735330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47738" y="2575650"/>
                <a:ext cx="7258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8" y="2575650"/>
                <a:ext cx="725840" cy="58477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672356" y="1973818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The Problem!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3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49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49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049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61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02C3A9F-43B1-43A6-B40D-523096EEE966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Beam-based Proximity Model</a:t>
            </a:r>
          </a:p>
        </p:txBody>
      </p:sp>
      <p:sp>
        <p:nvSpPr>
          <p:cNvPr id="11268" name="Text Box 5"/>
          <p:cNvSpPr txBox="1">
            <a:spLocks noChangeArrowheads="1"/>
          </p:cNvSpPr>
          <p:nvPr/>
        </p:nvSpPr>
        <p:spPr bwMode="auto">
          <a:xfrm>
            <a:off x="542925" y="1293813"/>
            <a:ext cx="36703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chemeClr val="folHlink"/>
                </a:solidFill>
              </a:rPr>
              <a:t>Random measurement</a:t>
            </a:r>
          </a:p>
        </p:txBody>
      </p:sp>
      <p:sp>
        <p:nvSpPr>
          <p:cNvPr id="1057798" name="Text Box 6"/>
          <p:cNvSpPr txBox="1">
            <a:spLocks noChangeArrowheads="1"/>
          </p:cNvSpPr>
          <p:nvPr/>
        </p:nvSpPr>
        <p:spPr bwMode="auto">
          <a:xfrm>
            <a:off x="5732463" y="1293813"/>
            <a:ext cx="17907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hlink"/>
              </a:buClr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chemeClr val="folHlink"/>
                </a:solidFill>
              </a:rPr>
              <a:t>Max range</a:t>
            </a:r>
          </a:p>
        </p:txBody>
      </p:sp>
      <p:graphicFrame>
        <p:nvGraphicFramePr>
          <p:cNvPr id="1057803" name="Object 11"/>
          <p:cNvGraphicFramePr>
            <a:graphicFrameLocks noChangeAspect="1"/>
          </p:cNvGraphicFramePr>
          <p:nvPr/>
        </p:nvGraphicFramePr>
        <p:xfrm>
          <a:off x="987425" y="4832350"/>
          <a:ext cx="260032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3" imgW="1371600" imgH="431800" progId="Equation.3">
                  <p:embed/>
                </p:oleObj>
              </mc:Choice>
              <mc:Fallback>
                <p:oleObj name="Equation" r:id="rId3" imgW="1371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4832350"/>
                        <a:ext cx="2600325" cy="8175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7804" name="Object 12"/>
          <p:cNvGraphicFramePr>
            <a:graphicFrameLocks noChangeAspect="1"/>
          </p:cNvGraphicFramePr>
          <p:nvPr/>
        </p:nvGraphicFramePr>
        <p:xfrm>
          <a:off x="5270500" y="4794250"/>
          <a:ext cx="264795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5" imgW="1397000" imgH="431800" progId="Equation.3">
                  <p:embed/>
                </p:oleObj>
              </mc:Choice>
              <mc:Fallback>
                <p:oleObj name="Equation" r:id="rId5" imgW="1397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0500" y="4794250"/>
                        <a:ext cx="2647950" cy="8175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57812" name="Group 20"/>
          <p:cNvGrpSpPr>
            <a:grpSpLocks/>
          </p:cNvGrpSpPr>
          <p:nvPr/>
        </p:nvGrpSpPr>
        <p:grpSpPr bwMode="auto">
          <a:xfrm>
            <a:off x="4989513" y="1784350"/>
            <a:ext cx="3690937" cy="2551113"/>
            <a:chOff x="3143" y="1124"/>
            <a:chExt cx="2325" cy="1607"/>
          </a:xfrm>
        </p:grpSpPr>
        <p:sp>
          <p:nvSpPr>
            <p:cNvPr id="11278" name="Text Box 13"/>
            <p:cNvSpPr txBox="1">
              <a:spLocks noChangeArrowheads="1"/>
            </p:cNvSpPr>
            <p:nvPr/>
          </p:nvSpPr>
          <p:spPr bwMode="auto">
            <a:xfrm>
              <a:off x="4045" y="2492"/>
              <a:ext cx="3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i="1"/>
                <a:t>z</a:t>
              </a:r>
              <a:r>
                <a:rPr lang="en-US" altLang="en-US" sz="2000" i="1" baseline="-25000"/>
                <a:t>exp</a:t>
              </a:r>
              <a:endParaRPr lang="en-US" altLang="en-US" sz="2000" i="1"/>
            </a:p>
          </p:txBody>
        </p:sp>
        <p:sp>
          <p:nvSpPr>
            <p:cNvPr id="11279" name="Text Box 14"/>
            <p:cNvSpPr txBox="1">
              <a:spLocks noChangeArrowheads="1"/>
            </p:cNvSpPr>
            <p:nvPr/>
          </p:nvSpPr>
          <p:spPr bwMode="auto">
            <a:xfrm>
              <a:off x="5043" y="2500"/>
              <a:ext cx="4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i="1"/>
                <a:t>z</a:t>
              </a:r>
              <a:r>
                <a:rPr lang="en-US" altLang="en-US" sz="2000" i="1" baseline="-25000"/>
                <a:t>max</a:t>
              </a:r>
              <a:endParaRPr lang="en-US" altLang="en-US" sz="2000" i="1"/>
            </a:p>
          </p:txBody>
        </p:sp>
        <p:sp>
          <p:nvSpPr>
            <p:cNvPr id="11280" name="Text Box 15"/>
            <p:cNvSpPr txBox="1">
              <a:spLocks noChangeArrowheads="1"/>
            </p:cNvSpPr>
            <p:nvPr/>
          </p:nvSpPr>
          <p:spPr bwMode="auto">
            <a:xfrm>
              <a:off x="3163" y="2500"/>
              <a:ext cx="2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/>
                <a:t>0</a:t>
              </a:r>
            </a:p>
          </p:txBody>
        </p:sp>
        <p:pic>
          <p:nvPicPr>
            <p:cNvPr id="11281" name="Picture 16" descr="fmax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3" y="1124"/>
              <a:ext cx="2234" cy="1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7810" name="Group 18"/>
          <p:cNvGrpSpPr>
            <a:grpSpLocks/>
          </p:cNvGrpSpPr>
          <p:nvPr/>
        </p:nvGrpSpPr>
        <p:grpSpPr bwMode="auto">
          <a:xfrm>
            <a:off x="601663" y="1774825"/>
            <a:ext cx="3697287" cy="2560638"/>
            <a:chOff x="379" y="1118"/>
            <a:chExt cx="2329" cy="1613"/>
          </a:xfrm>
        </p:grpSpPr>
        <p:sp>
          <p:nvSpPr>
            <p:cNvPr id="11274" name="Text Box 7"/>
            <p:cNvSpPr txBox="1">
              <a:spLocks noChangeArrowheads="1"/>
            </p:cNvSpPr>
            <p:nvPr/>
          </p:nvSpPr>
          <p:spPr bwMode="auto">
            <a:xfrm>
              <a:off x="1261" y="2492"/>
              <a:ext cx="3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i="1"/>
                <a:t>z</a:t>
              </a:r>
              <a:r>
                <a:rPr lang="en-US" altLang="en-US" sz="2000" i="1" baseline="-25000"/>
                <a:t>exp</a:t>
              </a:r>
              <a:endParaRPr lang="en-US" altLang="en-US" sz="2000" i="1"/>
            </a:p>
          </p:txBody>
        </p:sp>
        <p:sp>
          <p:nvSpPr>
            <p:cNvPr id="11275" name="Text Box 8"/>
            <p:cNvSpPr txBox="1">
              <a:spLocks noChangeArrowheads="1"/>
            </p:cNvSpPr>
            <p:nvPr/>
          </p:nvSpPr>
          <p:spPr bwMode="auto">
            <a:xfrm>
              <a:off x="2283" y="2500"/>
              <a:ext cx="4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i="1"/>
                <a:t>z</a:t>
              </a:r>
              <a:r>
                <a:rPr lang="en-US" altLang="en-US" sz="2000" i="1" baseline="-25000"/>
                <a:t>max</a:t>
              </a:r>
              <a:endParaRPr lang="en-US" altLang="en-US" sz="2000" i="1"/>
            </a:p>
          </p:txBody>
        </p:sp>
        <p:sp>
          <p:nvSpPr>
            <p:cNvPr id="11276" name="Text Box 9"/>
            <p:cNvSpPr txBox="1">
              <a:spLocks noChangeArrowheads="1"/>
            </p:cNvSpPr>
            <p:nvPr/>
          </p:nvSpPr>
          <p:spPr bwMode="auto">
            <a:xfrm>
              <a:off x="379" y="2500"/>
              <a:ext cx="21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Char char="•"/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hlink"/>
                </a:buClr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/>
                <a:t>0</a:t>
              </a:r>
            </a:p>
          </p:txBody>
        </p:sp>
        <p:pic>
          <p:nvPicPr>
            <p:cNvPr id="11277" name="Picture 17" descr="fran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" y="1118"/>
              <a:ext cx="2234" cy="1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59401" y="2611800"/>
                <a:ext cx="7353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401" y="2611800"/>
                <a:ext cx="735330" cy="58477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47738" y="2611800"/>
                <a:ext cx="7353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38" y="2611800"/>
                <a:ext cx="735330" cy="58477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82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057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05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8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in Dynamic Environments </a:t>
            </a:r>
            <a:r>
              <a:rPr lang="en-US" dirty="0" smtClean="0"/>
              <a:t>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troublesome distribution is identified by estimating its coefficient,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800" b="1" i="1" smtClean="0">
                            <a:latin typeface="Cambria Math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by</a:t>
                </a:r>
              </a:p>
              <a:p>
                <a:pPr marL="0" indent="0">
                  <a:buNone/>
                </a:pPr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𝒑</m:t>
                    </m:r>
                    <m:d>
                      <m:dPr>
                        <m:ctrlPr>
                          <a:rPr lang="en-US" b="1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𝒕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𝒊</m:t>
                            </m:r>
                            <m:r>
                              <a:rPr lang="en-US" b="1" i="1" smtClean="0">
                                <a:latin typeface="Cambria Math"/>
                              </a:rPr>
                              <m:t>;</m:t>
                            </m:r>
                            <m:r>
                              <a:rPr lang="en-US" b="1" i="1" smtClean="0">
                                <a:latin typeface="Cambria Math"/>
                              </a:rPr>
                              <m:t>𝒕</m:t>
                            </m:r>
                            <m:r>
                              <a:rPr lang="en-US" b="1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𝒖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/>
                              </a:rPr>
                              <m:t>;</m:t>
                            </m:r>
                            <m:r>
                              <a:rPr lang="en-US" b="1" i="1" smtClean="0">
                                <a:latin typeface="Cambria Math"/>
                              </a:rPr>
                              <m:t>𝒕</m:t>
                            </m:r>
                          </m:sub>
                        </m:sSub>
                        <m:r>
                          <a:rPr lang="en-US" b="1" i="1" smtClean="0">
                            <a:latin typeface="Cambria Math"/>
                          </a:rPr>
                          <m:t>,</m:t>
                        </m:r>
                        <m:r>
                          <a:rPr lang="en-US" b="1" i="1" smtClean="0">
                            <a:latin typeface="Cambria Math"/>
                          </a:rPr>
                          <m:t>𝒎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3200" b="1" dirty="0" smtClean="0"/>
                  <a:t>		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600" b="1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600" b="1" i="1" smtClean="0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US" sz="36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36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600" b="1" i="1" smtClean="0">
                                    <a:latin typeface="Cambria Math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3600" b="1" i="1" smtClean="0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600" b="1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3600" b="1" i="1" smtClean="0">
                                    <a:latin typeface="Cambria Math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36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sz="3600" b="1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3600" b="1" i="1" smtClean="0">
                                    <a:latin typeface="Cambria Math"/>
                                  </a:rPr>
                                  <m:t>𝒎</m:t>
                                </m:r>
                              </m:e>
                            </m:d>
                            <m:acc>
                              <m:accPr>
                                <m:chr m:val="̅"/>
                                <m:ctrlPr>
                                  <a:rPr lang="en-US" sz="3600" b="1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3600" b="1" i="1" smtClean="0">
                                    <a:latin typeface="Cambria Math"/>
                                  </a:rPr>
                                  <m:t>𝒃𝒆𝒍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3600" b="1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b="1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3600" b="1" i="1" smtClean="0">
                                <a:latin typeface="Cambria Math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en-US" sz="3600" b="1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600" b="1" i="1" smtClean="0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3600" b="1" i="1" smtClean="0">
                                    <a:latin typeface="Cambria Math"/>
                                  </a:rPr>
                                  <m:t>𝒕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3600" b="1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sz="3600" b="1" i="1" smtClean="0">
                                <a:latin typeface="Cambria Math"/>
                              </a:rPr>
                              <m:t>𝒊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sz="3600" b="1" i="1" smtClean="0">
                                <a:latin typeface="Cambria Math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3600" b="1" i="1" smtClean="0">
                                <a:latin typeface="Cambria Math"/>
                              </a:rPr>
                              <m:t>𝒏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6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600" b="1" i="1">
                                    <a:latin typeface="Cambria Math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sz="3600" b="1" i="1" smtClean="0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  <m:nary>
                              <m:naryPr>
                                <m:limLoc m:val="undOvr"/>
                                <m:subHide m:val="on"/>
                                <m:supHide m:val="on"/>
                                <m:ctrlPr>
                                  <a:rPr lang="en-US" sz="3600" b="1" i="1">
                                    <a:latin typeface="Cambria Math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36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>
                                        <a:latin typeface="Cambria Math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3600" b="1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6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b="1" i="1">
                                            <a:latin typeface="Cambria Math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lang="en-US" sz="3600" b="1" i="1">
                                            <a:latin typeface="Cambria Math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  <m:r>
                                      <a:rPr lang="en-US" sz="3600" b="1" i="1">
                                        <a:latin typeface="Cambria Math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36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3600" b="1" i="1">
                                            <a:latin typeface="Cambria Math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  <m:r>
                                      <a:rPr lang="en-US" sz="3600" b="1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3600" b="1" i="1">
                                        <a:latin typeface="Cambria Math"/>
                                      </a:rPr>
                                      <m:t>𝒎</m:t>
                                    </m:r>
                                  </m:e>
                                </m:d>
                                <m:acc>
                                  <m:accPr>
                                    <m:chr m:val="̅"/>
                                    <m:ctrlPr>
                                      <a:rPr lang="en-US" sz="3600" b="1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600" b="1" i="1">
                                        <a:latin typeface="Cambria Math"/>
                                      </a:rPr>
                                      <m:t>𝒃𝒆𝒍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3600" b="1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6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b="1" i="1">
                                            <a:latin typeface="Cambria Math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3600" b="1" i="1">
                                            <a:latin typeface="Cambria Math"/>
                                          </a:rPr>
                                          <m:t>𝒕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3600" b="1" i="1">
                                    <a:latin typeface="Cambria Math"/>
                                  </a:rPr>
                                  <m:t>𝒅</m:t>
                                </m:r>
                                <m:sSub>
                                  <m:sSubPr>
                                    <m:ctrlPr>
                                      <a:rPr lang="en-US" sz="3600" b="1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3600" b="1" i="1">
                                        <a:latin typeface="Cambria Math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den>
                    </m:f>
                  </m:oMath>
                </a14:m>
                <a:r>
                  <a:rPr lang="en-US" sz="2800" dirty="0" smtClean="0"/>
                  <a:t> </a:t>
                </a:r>
              </a:p>
              <a:p>
                <a:r>
                  <a:rPr lang="en-US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Assumes a Markov model.</a:t>
                </a:r>
              </a:p>
              <a:p>
                <a:r>
                  <a:rPr lang="en-US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the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above a threshold, we discard the measurement.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51" t="-1481" r="-2168" b="-7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10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 in a Mapped Environment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2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– Grid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Grid methods use histograms to represent posteriors.</a:t>
            </a:r>
          </a:p>
          <a:p>
            <a:r>
              <a:rPr lang="en-US" sz="2800" dirty="0" smtClean="0"/>
              <a:t>Grid coarseness trades off accuracy and computational efficiency.</a:t>
            </a:r>
          </a:p>
          <a:p>
            <a:r>
              <a:rPr lang="en-US" sz="2800" dirty="0" smtClean="0"/>
              <a:t>For coarse grids it is usually necessary to “fuzz up” the motion and sensor models.</a:t>
            </a:r>
          </a:p>
          <a:p>
            <a:r>
              <a:rPr lang="en-US" sz="2800" dirty="0" smtClean="0"/>
              <a:t>For fine grids, it may be necessary to update cells selectively.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0739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– Monte Carlo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Monte Carlo represents the posterior with a number of particles.</a:t>
            </a:r>
          </a:p>
          <a:p>
            <a:r>
              <a:rPr lang="en-US" sz="2800" dirty="0" smtClean="0"/>
              <a:t>Adding random particles solves the “kidnapped robot” problem and mitigates particle depletion.</a:t>
            </a:r>
          </a:p>
          <a:p>
            <a:r>
              <a:rPr lang="en-US" sz="2800" dirty="0" smtClean="0"/>
              <a:t>KLD-sampling varies the number of samples as knowledge is gains.</a:t>
            </a:r>
          </a:p>
          <a:p>
            <a:r>
              <a:rPr lang="en-US" sz="2800" dirty="0" smtClean="0"/>
              <a:t>Environmental dynamics can be handled with mixture models.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6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Sensor Noise Models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Range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27212"/>
            <a:ext cx="7616825" cy="4344987"/>
          </a:xfrm>
        </p:spPr>
        <p:txBody>
          <a:bodyPr/>
          <a:lstStyle/>
          <a:p>
            <a:r>
              <a:rPr lang="en-US" dirty="0" smtClean="0"/>
              <a:t>The technique for determining this range is known as “ray tracing” or “ray casting.”</a:t>
            </a:r>
          </a:p>
          <a:p>
            <a:r>
              <a:rPr lang="en-US" dirty="0" smtClean="0"/>
              <a:t>The idea is to mathematically extend a line from the </a:t>
            </a:r>
            <a:r>
              <a:rPr lang="en-US" i="1" dirty="0" smtClean="0"/>
              <a:t>sensor location</a:t>
            </a:r>
            <a:r>
              <a:rPr lang="en-US" dirty="0" smtClean="0"/>
              <a:t> to an object.</a:t>
            </a:r>
          </a:p>
          <a:p>
            <a:r>
              <a:rPr lang="en-US" dirty="0" smtClean="0"/>
              <a:t>That forms a “range estimate” based on the assumed pose and the map (assumed available).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8001000" cy="1066800"/>
          </a:xfrm>
        </p:spPr>
        <p:txBody>
          <a:bodyPr/>
          <a:lstStyle/>
          <a:p>
            <a:r>
              <a:rPr lang="en-US" dirty="0" smtClean="0"/>
              <a:t>Given a map, and an assumed position, we can calculate the expected ranges: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14600"/>
            <a:ext cx="7054850" cy="388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50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Sensor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8001000" cy="1068387"/>
          </a:xfrm>
        </p:spPr>
        <p:txBody>
          <a:bodyPr/>
          <a:lstStyle/>
          <a:p>
            <a:r>
              <a:rPr lang="en-US" dirty="0" smtClean="0"/>
              <a:t>Let’s take some range measurements.</a:t>
            </a:r>
          </a:p>
          <a:p>
            <a:pPr lvl="1"/>
            <a:r>
              <a:rPr lang="en-US" dirty="0" smtClean="0"/>
              <a:t>~3 Minutes, 100mS samples.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58840"/>
            <a:ext cx="5865812" cy="426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6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– 0 to 30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6701247" cy="487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50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 – 30 to 60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78" y="1638152"/>
            <a:ext cx="6854825" cy="4982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47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Look – </a:t>
            </a:r>
            <a:r>
              <a:rPr lang="en-US" dirty="0" smtClean="0"/>
              <a:t>60 to 130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11" y="1622982"/>
            <a:ext cx="6778625" cy="492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7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Sensor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assumptions about pose are good, and the map is accurate, then this range is a good estimate.</a:t>
            </a:r>
          </a:p>
          <a:p>
            <a:pPr lvl="1"/>
            <a:r>
              <a:rPr lang="en-US" dirty="0" smtClean="0"/>
              <a:t>Otherwise it may be far off.</a:t>
            </a:r>
          </a:p>
          <a:p>
            <a:r>
              <a:rPr lang="en-US" dirty="0" smtClean="0"/>
              <a:t>A sensor measurement made from the same location corresponds to the ray traced measurement.</a:t>
            </a:r>
          </a:p>
          <a:p>
            <a:pPr lvl="1"/>
            <a:r>
              <a:rPr lang="en-US" dirty="0" smtClean="0"/>
              <a:t>If the assumptions are good, they should be close.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9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</a:t>
            </a:r>
            <a:r>
              <a:rPr lang="en-US" dirty="0" smtClean="0"/>
              <a:t>Real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3" y="1827213"/>
            <a:ext cx="7313612" cy="6111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85P as it was three years ago: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8400"/>
            <a:ext cx="856025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77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 stationary platform:</a:t>
            </a:r>
          </a:p>
          <a:p>
            <a:pPr lvl="1"/>
            <a:r>
              <a:rPr lang="en-US" dirty="0" smtClean="0"/>
              <a:t>LIDAR range measurement.</a:t>
            </a:r>
          </a:p>
          <a:p>
            <a:pPr lvl="1"/>
            <a:r>
              <a:rPr lang="en-US" dirty="0" smtClean="0"/>
              <a:t>Known azimuth</a:t>
            </a:r>
          </a:p>
          <a:p>
            <a:pPr lvl="2"/>
            <a:r>
              <a:rPr lang="en-US" dirty="0" smtClean="0"/>
              <a:t>0 – 350 degrees10 degree increments</a:t>
            </a:r>
          </a:p>
          <a:p>
            <a:pPr lvl="1"/>
            <a:r>
              <a:rPr lang="en-US" dirty="0" smtClean="0"/>
              <a:t>Known initial location.</a:t>
            </a:r>
          </a:p>
          <a:p>
            <a:pPr lvl="1"/>
            <a:r>
              <a:rPr lang="en-US" dirty="0" smtClean="0"/>
              <a:t>“Known”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0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Mapped Environment – 85P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7824788" cy="458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68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 Setup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19" y="1827213"/>
            <a:ext cx="5486400" cy="4114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600" y="16249650"/>
            <a:ext cx="24155400" cy="1811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85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3200400" cy="240030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76400"/>
            <a:ext cx="3200400" cy="2400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191000"/>
            <a:ext cx="3200400" cy="2400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91000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Error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3" y="1827212"/>
            <a:ext cx="7313612" cy="4497387"/>
          </a:xfrm>
        </p:spPr>
        <p:txBody>
          <a:bodyPr/>
          <a:lstStyle/>
          <a:p>
            <a:r>
              <a:rPr lang="en-US" dirty="0" smtClean="0"/>
              <a:t>There are many sources of error:</a:t>
            </a:r>
          </a:p>
          <a:p>
            <a:pPr lvl="1"/>
            <a:r>
              <a:rPr lang="en-US" dirty="0" smtClean="0"/>
              <a:t>Sensors (of course!)</a:t>
            </a:r>
          </a:p>
          <a:p>
            <a:pPr lvl="1"/>
            <a:r>
              <a:rPr lang="en-US" dirty="0" smtClean="0"/>
              <a:t>What else?</a:t>
            </a:r>
          </a:p>
          <a:p>
            <a:r>
              <a:rPr lang="en-US" dirty="0" smtClean="0"/>
              <a:t>Robot Pose</a:t>
            </a:r>
          </a:p>
          <a:p>
            <a:pPr lvl="1"/>
            <a:r>
              <a:rPr lang="en-US" dirty="0" smtClean="0"/>
              <a:t>How do we know the true location </a:t>
            </a:r>
            <a:r>
              <a:rPr lang="en-US" u="sng" dirty="0" smtClean="0"/>
              <a:t>and</a:t>
            </a:r>
            <a:r>
              <a:rPr lang="en-US" dirty="0" smtClean="0"/>
              <a:t> orientation of the robot?</a:t>
            </a:r>
          </a:p>
          <a:p>
            <a:r>
              <a:rPr lang="en-US" dirty="0" smtClean="0"/>
              <a:t>Map Errors</a:t>
            </a:r>
          </a:p>
          <a:p>
            <a:pPr lvl="1"/>
            <a:r>
              <a:rPr lang="en-US" dirty="0" smtClean="0"/>
              <a:t>plan != as built</a:t>
            </a:r>
          </a:p>
          <a:p>
            <a:pPr lvl="1"/>
            <a:r>
              <a:rPr lang="en-US" dirty="0" smtClean="0"/>
              <a:t>People, furniture,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3" y="1827213"/>
            <a:ext cx="7313612" cy="1449387"/>
          </a:xfrm>
        </p:spPr>
        <p:txBody>
          <a:bodyPr/>
          <a:lstStyle/>
          <a:p>
            <a:r>
              <a:rPr lang="en-US" dirty="0" smtClean="0"/>
              <a:t>Whatever the pose is of the robot, measurements should approximate the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95600"/>
            <a:ext cx="6381750" cy="380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44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8001000" cy="1373187"/>
          </a:xfrm>
        </p:spPr>
        <p:txBody>
          <a:bodyPr/>
          <a:lstStyle/>
          <a:p>
            <a:r>
              <a:rPr lang="en-US" dirty="0" smtClean="0"/>
              <a:t>If the pose was a good estimate, the ray tracing and measurements should be consistent.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202" y="2895600"/>
            <a:ext cx="6355185" cy="377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66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1447800"/>
          </a:xfrm>
        </p:spPr>
        <p:txBody>
          <a:bodyPr/>
          <a:lstStyle/>
          <a:p>
            <a:r>
              <a:rPr lang="en-US" dirty="0" smtClean="0"/>
              <a:t>If the assumed pose was wrong, the error between measurements and calculations will be large (generally).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71800"/>
            <a:ext cx="6502400" cy="37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641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Worse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24000"/>
            <a:ext cx="7772400" cy="992187"/>
          </a:xfrm>
        </p:spPr>
        <p:txBody>
          <a:bodyPr/>
          <a:lstStyle/>
          <a:p>
            <a:r>
              <a:rPr lang="en-US" dirty="0" smtClean="0"/>
              <a:t>Of course, we may have rotation and translation: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17021"/>
            <a:ext cx="6946900" cy="42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22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848600" cy="4573587"/>
          </a:xfrm>
        </p:spPr>
        <p:txBody>
          <a:bodyPr/>
          <a:lstStyle/>
          <a:p>
            <a:r>
              <a:rPr lang="en-US" dirty="0" smtClean="0"/>
              <a:t>So, one way to perform localization would be to:</a:t>
            </a:r>
          </a:p>
          <a:p>
            <a:pPr lvl="1"/>
            <a:r>
              <a:rPr lang="en-US" dirty="0" smtClean="0"/>
              <a:t>Calculate the error between each ray traced point and the corresponding measurement.</a:t>
            </a:r>
          </a:p>
          <a:p>
            <a:pPr lvl="1"/>
            <a:r>
              <a:rPr lang="en-US" dirty="0" smtClean="0"/>
              <a:t>Rotate (and/or translate) the assumed platform location.</a:t>
            </a:r>
          </a:p>
          <a:p>
            <a:pPr lvl="1"/>
            <a:r>
              <a:rPr lang="en-US" dirty="0" smtClean="0"/>
              <a:t>Repeat until the overall error is minimized.</a:t>
            </a:r>
          </a:p>
          <a:p>
            <a:r>
              <a:rPr lang="en-US" dirty="0" smtClean="0"/>
              <a:t>Symmetric environments, of course, would be a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2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Non-Parametric Localization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Replaces EKF or UKF by either Grid or Monte Carlo (Particle Filter) method.</a:t>
            </a:r>
          </a:p>
          <a:p>
            <a:r>
              <a:rPr lang="en-US" sz="2800" dirty="0" smtClean="0"/>
              <a:t>Sensor models are essentially the same.</a:t>
            </a:r>
          </a:p>
          <a:p>
            <a:r>
              <a:rPr lang="en-US" sz="2800" dirty="0" smtClean="0"/>
              <a:t>Grid methods use generally a fixed grid covering all possible states. </a:t>
            </a:r>
          </a:p>
          <a:p>
            <a:r>
              <a:rPr lang="en-US" sz="2800" dirty="0" smtClean="0"/>
              <a:t>Particle filters can be scaled more easily.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9068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Robot 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3" y="1827212"/>
            <a:ext cx="7313612" cy="4497387"/>
          </a:xfrm>
        </p:spPr>
        <p:txBody>
          <a:bodyPr/>
          <a:lstStyle/>
          <a:p>
            <a:r>
              <a:rPr lang="en-US" dirty="0" smtClean="0"/>
              <a:t>First, we must acknowledge that we are working in multiple coordinate systems.</a:t>
            </a:r>
          </a:p>
          <a:p>
            <a:pPr lvl="1"/>
            <a:r>
              <a:rPr lang="en-US" dirty="0" smtClean="0"/>
              <a:t>The true map (if available) of our environment provides “world coordinates.”</a:t>
            </a:r>
          </a:p>
          <a:p>
            <a:pPr lvl="1"/>
            <a:r>
              <a:rPr lang="en-US" dirty="0" smtClean="0"/>
              <a:t>The robot platform itself provides “platform coordinates.”</a:t>
            </a:r>
          </a:p>
          <a:p>
            <a:pPr lvl="1"/>
            <a:r>
              <a:rPr lang="en-US" dirty="0" smtClean="0"/>
              <a:t>Making sense of platform data requires a transformation between coordinates.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4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and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3" y="1827213"/>
            <a:ext cx="7313612" cy="1449387"/>
          </a:xfrm>
        </p:spPr>
        <p:txBody>
          <a:bodyPr/>
          <a:lstStyle/>
          <a:p>
            <a:r>
              <a:rPr lang="en-US" dirty="0" smtClean="0"/>
              <a:t>Let’s consider a simple case where the robot makes a range measurement to a wall: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93597"/>
            <a:ext cx="3200400" cy="329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and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3" y="1827213"/>
            <a:ext cx="7313612" cy="1449387"/>
          </a:xfrm>
        </p:spPr>
        <p:txBody>
          <a:bodyPr/>
          <a:lstStyle/>
          <a:p>
            <a:r>
              <a:rPr lang="en-US" dirty="0" smtClean="0"/>
              <a:t>In the best of circumstances there will at least be sensor error.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28632"/>
            <a:ext cx="3733800" cy="367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9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and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3" y="1827213"/>
            <a:ext cx="7313612" cy="1449387"/>
          </a:xfrm>
        </p:spPr>
        <p:txBody>
          <a:bodyPr/>
          <a:lstStyle/>
          <a:p>
            <a:r>
              <a:rPr lang="en-US" dirty="0" smtClean="0"/>
              <a:t>Generally there will also be error in the assumed location and pose.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19400"/>
            <a:ext cx="4102100" cy="3602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Reconciling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827212"/>
                <a:ext cx="8001000" cy="4802187"/>
              </a:xfrm>
            </p:spPr>
            <p:txBody>
              <a:bodyPr/>
              <a:lstStyle/>
              <a:p>
                <a:r>
                  <a:rPr lang="en-US" dirty="0" smtClean="0"/>
                  <a:t>A given sensor measurement is, essentially a conditional probability that is related to both the pose and the map.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𝑚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For an </a:t>
                </a:r>
                <a:r>
                  <a:rPr lang="en-US" u="sng" dirty="0" smtClean="0"/>
                  <a:t>assumed</a:t>
                </a:r>
                <a:r>
                  <a:rPr lang="en-US" dirty="0" smtClean="0"/>
                  <a:t> pose, and a map, the range between the robot and an object in the map can be calculated.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827212"/>
                <a:ext cx="8001000" cy="4802187"/>
              </a:xfrm>
              <a:blipFill rotWithShape="1">
                <a:blip r:embed="rId2"/>
                <a:stretch>
                  <a:fillRect l="-609" t="-1271" r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0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 of Real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7213"/>
            <a:ext cx="8001000" cy="1830387"/>
          </a:xfrm>
        </p:spPr>
        <p:txBody>
          <a:bodyPr/>
          <a:lstStyle/>
          <a:p>
            <a:r>
              <a:rPr lang="en-US" dirty="0" smtClean="0"/>
              <a:t>Assuming good sensors, maps, and reasonable pose assumptions, the expected relationship between world and sensor 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67" y="3581399"/>
            <a:ext cx="3553233" cy="320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82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Unexpected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3" y="1827213"/>
            <a:ext cx="7313612" cy="1449387"/>
          </a:xfrm>
        </p:spPr>
        <p:txBody>
          <a:bodyPr/>
          <a:lstStyle/>
          <a:p>
            <a:r>
              <a:rPr lang="en-US" dirty="0" smtClean="0"/>
              <a:t>Thus, with some probability, the measured range will fall short of the ray traced range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0400"/>
            <a:ext cx="3886200" cy="3470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13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Range, Range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3" y="1827213"/>
            <a:ext cx="7313612" cy="1449387"/>
          </a:xfrm>
        </p:spPr>
        <p:txBody>
          <a:bodyPr/>
          <a:lstStyle/>
          <a:p>
            <a:r>
              <a:rPr lang="en-US" dirty="0" smtClean="0"/>
              <a:t>It is also possible, with probability, that an “infinite range” might be measured.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174274"/>
            <a:ext cx="4114800" cy="352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3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And, of course, there’s noise…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13" y="1827213"/>
            <a:ext cx="7313612" cy="1449387"/>
          </a:xfrm>
        </p:spPr>
        <p:txBody>
          <a:bodyPr/>
          <a:lstStyle/>
          <a:p>
            <a:r>
              <a:rPr lang="en-US" dirty="0" smtClean="0"/>
              <a:t>Depending on the sensor, there may also be a random noise process that underlies the data: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200400"/>
            <a:ext cx="4038600" cy="3545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058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“Pseudo-density”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So, a real sensor, in a real environment, will typically contain a mixture of these random processes.</a:t>
            </a:r>
          </a:p>
          <a:p>
            <a:r>
              <a:rPr lang="en-US" dirty="0" smtClean="0"/>
              <a:t>Mixture coefficients are used identify bad data.</a:t>
            </a:r>
          </a:p>
          <a:p>
            <a:r>
              <a:rPr lang="en-US" dirty="0" smtClean="0"/>
              <a:t>We must quantify the components of the mixture model and their coefficients to get good localization.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3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Non-Parametric Methods over EKF and UKF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Can process raw sensor measurements. </a:t>
            </a:r>
          </a:p>
          <a:p>
            <a:pPr lvl="1"/>
            <a:r>
              <a:rPr lang="en-US" dirty="0" smtClean="0"/>
              <a:t>No need to extract features. </a:t>
            </a:r>
          </a:p>
          <a:p>
            <a:pPr lvl="1"/>
            <a:r>
              <a:rPr lang="en-US" dirty="0" smtClean="0"/>
              <a:t>Can process negative information</a:t>
            </a:r>
          </a:p>
          <a:p>
            <a:r>
              <a:rPr lang="en-US" sz="2800" dirty="0" smtClean="0"/>
              <a:t>Able to handle a wide range of sensor and motion error distributions.</a:t>
            </a:r>
          </a:p>
          <a:p>
            <a:r>
              <a:rPr lang="en-US" sz="2800" dirty="0" smtClean="0"/>
              <a:t>Can solve global Localization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67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Localization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Grid in the State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A4FF34-D880-47D7-88DD-3915C63E055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7239000" cy="43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24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Localization Approach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 smtClean="0"/>
              <a:t>Establish a grid over the entire state space.</a:t>
            </a:r>
          </a:p>
          <a:p>
            <a:r>
              <a:rPr lang="en-US" sz="2700" dirty="0" smtClean="0"/>
              <a:t>Use histogram filter methods.</a:t>
            </a:r>
          </a:p>
          <a:p>
            <a:pPr lvl="1"/>
            <a:r>
              <a:rPr lang="en-US" dirty="0" smtClean="0"/>
              <a:t>Fine grained grid is more accurate, but requires a large amount of computation.</a:t>
            </a:r>
          </a:p>
          <a:p>
            <a:pPr lvl="1"/>
            <a:r>
              <a:rPr lang="en-US" dirty="0" smtClean="0"/>
              <a:t>A course grid is inaccurate and presents problems for small movements or very accurate measurements.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6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Maintains a collection of discrete probability values.</a:t>
            </a:r>
          </a:p>
          <a:p>
            <a:r>
              <a:rPr lang="en-US" sz="2800" dirty="0" smtClean="0"/>
              <a:t>Problems:</a:t>
            </a:r>
          </a:p>
          <a:p>
            <a:pPr lvl="1"/>
            <a:r>
              <a:rPr lang="en-US" sz="2400" dirty="0" smtClean="0"/>
              <a:t>Evaluating sensor data at a midpoint of course grid yields poor results.</a:t>
            </a:r>
          </a:p>
          <a:p>
            <a:pPr lvl="1"/>
            <a:r>
              <a:rPr lang="en-US" sz="2400" dirty="0" smtClean="0"/>
              <a:t>Slow motions in course grids lead to poor motion tracking.</a:t>
            </a:r>
          </a:p>
          <a:p>
            <a:r>
              <a:rPr lang="en-US" sz="2800" dirty="0" smtClean="0"/>
              <a:t>Common Solution:</a:t>
            </a:r>
          </a:p>
          <a:p>
            <a:pPr lvl="1"/>
            <a:r>
              <a:rPr lang="en-US" sz="2400" dirty="0" smtClean="0"/>
              <a:t>“Fuzz up” the motion and sensor models.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60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graphicx}&#10;\begin{document}&#10;\includegraphics{../../probbook/pics/models/sensorcut/funexp-gnu.ps}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pngmono"/>
  <p:tag name="DEBUGINTERACTIVE" val="True"/>
  <p:tag name="ORIGWIDTH" val="337"/>
  <p:tag name="PICTUREFILESIZE" val="2259"/>
</p:tagLst>
</file>

<file path=ppt/theme/theme1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Eclipse</Template>
  <TotalTime>9946</TotalTime>
  <Words>1422</Words>
  <Application>Microsoft Office PowerPoint</Application>
  <PresentationFormat>On-screen Show (4:3)</PresentationFormat>
  <Paragraphs>222</Paragraphs>
  <Slides>49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Eclipse</vt:lpstr>
      <vt:lpstr>Packager Shell Object</vt:lpstr>
      <vt:lpstr>Equation</vt:lpstr>
      <vt:lpstr> Perception in the Presence of Uncertainty II</vt:lpstr>
      <vt:lpstr>Localization in a Mapped Environment</vt:lpstr>
      <vt:lpstr>Consider a Real Environment</vt:lpstr>
      <vt:lpstr>Non-Parametric Localization</vt:lpstr>
      <vt:lpstr>Advantages of Non-Parametric Methods over EKF and UKF</vt:lpstr>
      <vt:lpstr>Grid Localization</vt:lpstr>
      <vt:lpstr>Creating a Grid in the State Space</vt:lpstr>
      <vt:lpstr>Grid Localization Approach</vt:lpstr>
      <vt:lpstr>Grid Localization</vt:lpstr>
      <vt:lpstr>Grid Localization Computation</vt:lpstr>
      <vt:lpstr>Monte Carlo Localization</vt:lpstr>
      <vt:lpstr>Monte Carlo Localization</vt:lpstr>
      <vt:lpstr>General Monte Carlo Properties</vt:lpstr>
      <vt:lpstr>Monte Carlo Localization Problems</vt:lpstr>
      <vt:lpstr>Kullback-Leibler Divergence (KLD) Sampling</vt:lpstr>
      <vt:lpstr>Localization in Dynamic Environments (1)</vt:lpstr>
      <vt:lpstr>Beam-based Proximity Model</vt:lpstr>
      <vt:lpstr>Beam-based Proximity Model</vt:lpstr>
      <vt:lpstr>Localization in Dynamic Environments (2)</vt:lpstr>
      <vt:lpstr>Summary – Grid Localization</vt:lpstr>
      <vt:lpstr>Summary – Monte Carlo Localization</vt:lpstr>
      <vt:lpstr>Beam Sensor Noise Models</vt:lpstr>
      <vt:lpstr>Assumptions for Range Sensors</vt:lpstr>
      <vt:lpstr>Using Assumptions</vt:lpstr>
      <vt:lpstr>Real Sensor Data</vt:lpstr>
      <vt:lpstr>A Closer Look – 0 to 30 Seconds</vt:lpstr>
      <vt:lpstr>Closer Look – 30 to 60 Seconds</vt:lpstr>
      <vt:lpstr>Closer Look – 60 to 130 Seconds</vt:lpstr>
      <vt:lpstr>Range Sensor Data</vt:lpstr>
      <vt:lpstr>An Example</vt:lpstr>
      <vt:lpstr>The Mapped Environment – 85P</vt:lpstr>
      <vt:lpstr>The Test Setup</vt:lpstr>
      <vt:lpstr>The Real Environment</vt:lpstr>
      <vt:lpstr>Fundamental Error Sources</vt:lpstr>
      <vt:lpstr>Making Measurements</vt:lpstr>
      <vt:lpstr>Good Assumptions</vt:lpstr>
      <vt:lpstr>Bad Assumptions</vt:lpstr>
      <vt:lpstr>Even Worse Assumptions</vt:lpstr>
      <vt:lpstr>Localization</vt:lpstr>
      <vt:lpstr>Consider Robot Pose</vt:lpstr>
      <vt:lpstr>Robot and World</vt:lpstr>
      <vt:lpstr>Robot and World</vt:lpstr>
      <vt:lpstr>Robot and World</vt:lpstr>
      <vt:lpstr>Reconciling Errors</vt:lpstr>
      <vt:lpstr>Probabilities of Real Sensors</vt:lpstr>
      <vt:lpstr>Unexpected Objects</vt:lpstr>
      <vt:lpstr>Out of Range, Range Measurements</vt:lpstr>
      <vt:lpstr>And, of course, there’s noise…</vt:lpstr>
      <vt:lpstr>“Pseudo-density”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Output Sensors and Digital Communications (SPI, IIC, etc.)</dc:title>
  <dc:creator>ECE</dc:creator>
  <cp:lastModifiedBy>Julian Center</cp:lastModifiedBy>
  <cp:revision>415</cp:revision>
  <cp:lastPrinted>2016-10-11T21:06:02Z</cp:lastPrinted>
  <dcterms:created xsi:type="dcterms:W3CDTF">2009-01-29T01:18:55Z</dcterms:created>
  <dcterms:modified xsi:type="dcterms:W3CDTF">2017-11-01T17:00:57Z</dcterms:modified>
</cp:coreProperties>
</file>